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7" r:id="rId3"/>
    <p:sldId id="330" r:id="rId4"/>
    <p:sldId id="331" r:id="rId5"/>
    <p:sldId id="306" r:id="rId6"/>
    <p:sldId id="328" r:id="rId7"/>
    <p:sldId id="298" r:id="rId8"/>
    <p:sldId id="342" r:id="rId9"/>
    <p:sldId id="343" r:id="rId10"/>
    <p:sldId id="344" r:id="rId11"/>
    <p:sldId id="345" r:id="rId12"/>
    <p:sldId id="339" r:id="rId13"/>
    <p:sldId id="338" r:id="rId14"/>
    <p:sldId id="340" r:id="rId15"/>
    <p:sldId id="341" r:id="rId16"/>
    <p:sldId id="334" r:id="rId17"/>
    <p:sldId id="335" r:id="rId18"/>
    <p:sldId id="336" r:id="rId19"/>
    <p:sldId id="337" r:id="rId20"/>
    <p:sldId id="346" r:id="rId21"/>
    <p:sldId id="264" r:id="rId22"/>
    <p:sldId id="263" r:id="rId23"/>
    <p:sldId id="275" r:id="rId24"/>
    <p:sldId id="329" r:id="rId25"/>
    <p:sldId id="333" r:id="rId26"/>
    <p:sldId id="332" r:id="rId27"/>
    <p:sldId id="282" r:id="rId2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Gonnerman" initials="MG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June 18</c:v>
                </c:pt>
                <c:pt idx="1">
                  <c:v>June 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3-A84C-A005-D1B9793B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987072"/>
        <c:axId val="229988608"/>
      </c:barChart>
      <c:catAx>
        <c:axId val="22998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988608"/>
        <c:crosses val="autoZero"/>
        <c:auto val="1"/>
        <c:lblAlgn val="ctr"/>
        <c:lblOffset val="100"/>
        <c:noMultiLvlLbl val="0"/>
      </c:catAx>
      <c:valAx>
        <c:axId val="22998860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299870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June 17</c:v>
                </c:pt>
                <c:pt idx="1">
                  <c:v>Jun 18</c:v>
                </c:pt>
                <c:pt idx="2">
                  <c:v>Jun 19</c:v>
                </c:pt>
                <c:pt idx="3">
                  <c:v>Goal 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62</c:v>
                </c:pt>
                <c:pt idx="2">
                  <c:v>64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5-2745-9AD8-03072283F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073088"/>
        <c:axId val="230074624"/>
      </c:barChart>
      <c:catAx>
        <c:axId val="2300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0074624"/>
        <c:crosses val="autoZero"/>
        <c:auto val="1"/>
        <c:lblAlgn val="ctr"/>
        <c:lblOffset val="100"/>
        <c:noMultiLvlLbl val="0"/>
      </c:catAx>
      <c:valAx>
        <c:axId val="230074624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0730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4F657-6A49-49D0-AEA9-86C9F2EE6362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C3652-4311-4513-976B-CA75FC35C1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8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ED5A9-7893-4CB5-9A9E-19B860A6662A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2295-10DD-4B80-8143-30BF6EB9A2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F5-B6B4-4F7C-9EE6-578BFAA46FED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59973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D803-657B-4BD5-B0B1-CAC30D486EF1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3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6DD-8A70-47E1-A22E-3B9BFCF85681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4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3D3-20C8-42F2-9FBD-E0C145BC0064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6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4DBD-D7AF-4391-BE96-E800F70C18B8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BCDF-C3FC-42E3-8D4B-B56565256066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7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32D4-CB52-4917-984B-3F8D6D4AA536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5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9A38-9928-4A01-B53B-3C30BEBF2AC7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DC8-384A-45D4-8899-E51D5C748171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9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6658-C439-40FD-8CC6-F7C002E46FAB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6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CE91-B45A-4ECC-96F8-5859C54127C3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2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7BDF-7B81-4FC6-B0BD-12CF7CDC41CC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13"/>
          <a:stretch>
            <a:fillRect/>
          </a:stretch>
        </p:blipFill>
        <p:spPr>
          <a:xfrm>
            <a:off x="457200" y="228600"/>
            <a:ext cx="1447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00B050"/>
                  </a:solidFill>
                </a:ln>
              </a:rPr>
              <a:t>DARTMOUTH CLASS OF 1965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8153400" cy="2590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 ANNUAL REPORT </a:t>
            </a:r>
          </a:p>
          <a:p>
            <a:r>
              <a:rPr lang="en-US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FY 2019</a:t>
            </a:r>
          </a:p>
          <a:p>
            <a:endParaRPr lang="en-US" sz="5800" b="1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91977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COW – September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Mike and Betsy G, Barbara and Joel Sternman, Hank Amon, Jim Griffiths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00509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INSERT PHOTO</a:t>
            </a:r>
          </a:p>
        </p:txBody>
      </p:sp>
      <p:pic>
        <p:nvPicPr>
          <p:cNvPr id="6" name="Picture 5" descr="C:\Users\Michael\AppData\Local\Microsoft\Windows\INetCache\Content.Outlook\SKF0JDN5\IMG_19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43100"/>
            <a:ext cx="39624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16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Fall  Mini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C:\Users\Michael\AppData\Local\Microsoft\Windows\INetCache\Content.Word\IMG_32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1"/>
            <a:ext cx="3124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C:\Users\Michael\Dropbox\Camera Uploads\20018 Fall Mini\2018-10-12 20.31.3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85" y="4191000"/>
            <a:ext cx="3048000" cy="20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ichael\AppData\Local\Microsoft\Windows\INetCache\Content.Word\IMG_32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7971"/>
            <a:ext cx="3131185" cy="234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ichael\AppData\Local\Microsoft\Windows\INetCache\Content.Word\IMG_32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6720" y="4481195"/>
            <a:ext cx="2321560" cy="174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66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Hanover Breakfast</a:t>
            </a:r>
            <a:br>
              <a:rPr lang="en-US" dirty="0"/>
            </a:br>
            <a:r>
              <a:rPr lang="en-US" dirty="0"/>
              <a:t>November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Shevlin</a:t>
            </a:r>
            <a:r>
              <a:rPr lang="en-US" dirty="0"/>
              <a:t>, Whitacre ‘64, Sheingorn, Frederick, Murphy, Duffy, Gonnerman, Ward ‘64. Hansen, McGeachie, Schaefer ‘64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C:\Users\Michael\AppData\Local\Microsoft\Windows\INetCache\Content.Outlook\SKF0JDN5\IMG_431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029075" cy="302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57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NYC Luncheon</a:t>
            </a:r>
            <a:br>
              <a:rPr lang="en-US" dirty="0"/>
            </a:br>
            <a:r>
              <a:rPr lang="en-US" dirty="0"/>
              <a:t> December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Charlie Strauss, Brian </a:t>
            </a:r>
            <a:r>
              <a:rPr lang="en-US" dirty="0" err="1"/>
              <a:t>Porzak</a:t>
            </a:r>
            <a:r>
              <a:rPr lang="en-US" dirty="0"/>
              <a:t>, Carl Boe, Jon </a:t>
            </a:r>
            <a:r>
              <a:rPr lang="en-US" dirty="0" err="1"/>
              <a:t>Silbert</a:t>
            </a:r>
            <a:r>
              <a:rPr lang="en-US" dirty="0"/>
              <a:t>, </a:t>
            </a:r>
            <a:r>
              <a:rPr lang="en-US" dirty="0" err="1"/>
              <a:t>Shep</a:t>
            </a:r>
            <a:r>
              <a:rPr lang="en-US" dirty="0"/>
              <a:t> Curtis, </a:t>
            </a:r>
            <a:r>
              <a:rPr lang="en-US" dirty="0" err="1"/>
              <a:t>Tucky</a:t>
            </a:r>
            <a:r>
              <a:rPr lang="en-US" dirty="0"/>
              <a:t> Mays, Bill Webster, Hank Amon, Mike Rodgers, Joel Sternman and Jim Gerson.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8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400801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Winter Carnival Snow Statues</a:t>
            </a:r>
            <a:br>
              <a:rPr lang="en-US" dirty="0"/>
            </a:br>
            <a:r>
              <a:rPr lang="en-US" dirty="0"/>
              <a:t>February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Pete Frederick, Bill Young and MG involved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C:\Users\Michael\Dropbox\Camera Uploads\Elephant on the 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57" y="2150378"/>
            <a:ext cx="2283143" cy="280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ichael\Dropbox\Camera Uploads\2019-02-11 15.33.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0378"/>
            <a:ext cx="3168967" cy="2802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02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Winter Carnival Pond Party</a:t>
            </a:r>
            <a:br>
              <a:rPr lang="en-US" dirty="0"/>
            </a:br>
            <a:r>
              <a:rPr lang="en-US" dirty="0"/>
              <a:t>February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Local, community event</a:t>
            </a:r>
          </a:p>
          <a:p>
            <a:r>
              <a:rPr lang="en-US" dirty="0"/>
              <a:t>1,000+ participants on Sunday after WC</a:t>
            </a:r>
          </a:p>
          <a:p>
            <a:r>
              <a:rPr lang="en-US" dirty="0"/>
              <a:t>Bill Young organizes.  Peter F and MG volunteered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C:\Users\Michael\AppData\Local\Microsoft\Windows\INetCache\Content.Outlook\SKF0JDN5\2019 Princes group_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68" y="1600200"/>
            <a:ext cx="402965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9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Florida Breakfast</a:t>
            </a:r>
            <a:br>
              <a:rPr lang="en-US" dirty="0"/>
            </a:br>
            <a:r>
              <a:rPr lang="en-US" dirty="0"/>
              <a:t>March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First Watch Restaurant, Venice</a:t>
            </a:r>
          </a:p>
          <a:p>
            <a:r>
              <a:rPr lang="en-US" dirty="0"/>
              <a:t>Bob Murphy, Rick Mahoney, Dave Bush, Steve Horvath, Bob </a:t>
            </a:r>
            <a:r>
              <a:rPr lang="en-US" dirty="0" err="1"/>
              <a:t>Ziemian</a:t>
            </a:r>
            <a:r>
              <a:rPr lang="en-US" dirty="0"/>
              <a:t>, Mike </a:t>
            </a:r>
            <a:r>
              <a:rPr lang="en-US" dirty="0" err="1"/>
              <a:t>Zare</a:t>
            </a:r>
            <a:r>
              <a:rPr lang="en-US" dirty="0"/>
              <a:t>, and Jim Griffiths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C:\Users\Michael\AppData\Local\Microsoft\Windows\INetCache\Content.Outlook\SKF0JDN5\20190307_0923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733800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3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Florida Luncheon</a:t>
            </a:r>
            <a:br>
              <a:rPr lang="en-US" dirty="0"/>
            </a:br>
            <a:r>
              <a:rPr lang="en-US" sz="4000" dirty="0"/>
              <a:t>March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Snook Haven FL – banjo fest</a:t>
            </a:r>
          </a:p>
          <a:p>
            <a:r>
              <a:rPr lang="en-US" dirty="0"/>
              <a:t>Carol </a:t>
            </a:r>
            <a:r>
              <a:rPr lang="en-US" dirty="0" err="1"/>
              <a:t>Ziemian</a:t>
            </a:r>
            <a:r>
              <a:rPr lang="en-US" dirty="0"/>
              <a:t>, Deb Griffiths, Brigid and Bob Murphy, Jim Griffiths, George and Jane Wittreich, Laura and Bob Bush, Bob </a:t>
            </a:r>
            <a:r>
              <a:rPr lang="en-US" dirty="0" err="1"/>
              <a:t>Ziemian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C:\Users\Michael\AppData\Local\Microsoft\Windows\INetCache\Content.Word\IMG_20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190999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0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Florida Spring Training Game</a:t>
            </a:r>
            <a:br>
              <a:rPr lang="en-US" dirty="0"/>
            </a:br>
            <a:r>
              <a:rPr lang="en-US" dirty="0"/>
              <a:t>March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Left to right – Bill Brown, Hank Amon, Rick Mahoney, MG, Bob Murphy, Mike </a:t>
            </a:r>
            <a:r>
              <a:rPr lang="en-US" dirty="0" err="1"/>
              <a:t>Zare</a:t>
            </a:r>
            <a:r>
              <a:rPr lang="en-US" dirty="0"/>
              <a:t>, George Wittreich</a:t>
            </a:r>
          </a:p>
          <a:p>
            <a:r>
              <a:rPr lang="en-US" dirty="0"/>
              <a:t>Blue Jays vs. Detroit Tigers, Rays Spring Training Center, Port Charlotte</a:t>
            </a:r>
          </a:p>
          <a:p>
            <a:r>
              <a:rPr lang="en-US" dirty="0"/>
              <a:t>Great seats, in the shade – thank you, Bill Brown</a:t>
            </a:r>
          </a:p>
          <a:p>
            <a:r>
              <a:rPr lang="en-US" dirty="0"/>
              <a:t>No </a:t>
            </a:r>
            <a:r>
              <a:rPr lang="en-US" dirty="0" err="1"/>
              <a:t>Jumbotron</a:t>
            </a:r>
            <a:r>
              <a:rPr lang="en-US" dirty="0"/>
              <a:t> this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C:\Users\Michael\AppData\Local\Microsoft\Windows\INetCache\Content.Outlook\SKF0JDN5\20190315_1456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619500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0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Five College Book Sale</a:t>
            </a:r>
            <a:br>
              <a:rPr lang="en-US" dirty="0"/>
            </a:br>
            <a:r>
              <a:rPr lang="en-US" dirty="0"/>
              <a:t>April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Larry Duffy, Mike G and Peter Frederick</a:t>
            </a:r>
          </a:p>
          <a:p>
            <a:r>
              <a:rPr lang="en-US" dirty="0"/>
              <a:t>Proceeds provide scholarship funding to NH or VT students at Mt. Holyoke, Simmons, Smith, Vassar and Wellesley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C:\Users\Michael\AppData\Local\Microsoft\Windows\INetCache\Content.Outlook\SKF0JDN5\IMG_27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676400"/>
            <a:ext cx="40640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5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92825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Index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700" y="2209800"/>
            <a:ext cx="8305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US" sz="2800" dirty="0"/>
              <a:t>		</a:t>
            </a:r>
            <a:r>
              <a:rPr lang="en-US" sz="2800" u="sng" dirty="0"/>
              <a:t>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Accomplishments			  3-6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Calendar of events			    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Pictures of some of our activities	  8 -20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Financial snapshot			21 – 22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Bartlett Tower Society			    23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Challenges for 2020			    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Officers					    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Statistics					    26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 </a:t>
            </a:r>
            <a:r>
              <a:rPr lang="en-US" sz="2800" dirty="0" err="1"/>
              <a:t>memorium</a:t>
            </a:r>
            <a:r>
              <a:rPr lang="en-US" sz="2800" dirty="0"/>
              <a:t>				    27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827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NYC Luncheon</a:t>
            </a:r>
            <a:br>
              <a:rPr lang="en-US" dirty="0"/>
            </a:br>
            <a:r>
              <a:rPr lang="en-US" dirty="0"/>
              <a:t> June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Joel Sternman, Duncan Burke, Jim Gerson, Hank Amon, Charlie Strauss, Carl Boe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42250-517D-490D-A477-805F2CC30E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516062"/>
            <a:ext cx="4386263" cy="331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73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342900"/>
            <a:ext cx="63214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Financial -- Cash Balance</a:t>
            </a:r>
            <a:br>
              <a:rPr lang="en-US" dirty="0"/>
            </a:br>
            <a:r>
              <a:rPr lang="en-US" sz="2700" dirty="0"/>
              <a:t>($ Thousands)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144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30194809"/>
              </p:ext>
            </p:extLst>
          </p:nvPr>
        </p:nvGraphicFramePr>
        <p:xfrm>
          <a:off x="1371600" y="1752600"/>
          <a:ext cx="6858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342900"/>
            <a:ext cx="60928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Financial -- Cash Flow</a:t>
            </a:r>
            <a:br>
              <a:rPr lang="en-US" dirty="0"/>
            </a:br>
            <a:r>
              <a:rPr lang="en-US" sz="2700" dirty="0"/>
              <a:t>($ Thousands)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74560"/>
              </p:ext>
            </p:extLst>
          </p:nvPr>
        </p:nvGraphicFramePr>
        <p:xfrm>
          <a:off x="2590800" y="1905000"/>
          <a:ext cx="5181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</a:t>
                      </a:r>
                      <a:r>
                        <a:rPr lang="en-US" baseline="0" dirty="0"/>
                        <a:t>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Dues (229 classmates)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(9)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(5)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(17)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Beginning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30,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30,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5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42900"/>
            <a:ext cx="6245225" cy="1173162"/>
          </a:xfrm>
        </p:spPr>
        <p:txBody>
          <a:bodyPr>
            <a:normAutofit/>
          </a:bodyPr>
          <a:lstStyle/>
          <a:p>
            <a:r>
              <a:rPr lang="en-US" dirty="0"/>
              <a:t>Bartlett Tower Society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144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31758885"/>
              </p:ext>
            </p:extLst>
          </p:nvPr>
        </p:nvGraphicFramePr>
        <p:xfrm>
          <a:off x="1447800" y="2209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3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92825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FY 2018</a:t>
            </a:r>
            <a:br>
              <a:rPr lang="en-US" dirty="0"/>
            </a:br>
            <a:r>
              <a:rPr lang="en-US" dirty="0"/>
              <a:t>Challenges for 2020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345845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Prepare for 55</a:t>
            </a:r>
            <a:r>
              <a:rPr lang="en-US" sz="3600" baseline="30000" dirty="0"/>
              <a:t>th</a:t>
            </a:r>
            <a:r>
              <a:rPr lang="en-US" sz="3600" dirty="0"/>
              <a:t> reunion!!!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Put new officer team in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548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92825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Officers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700" y="19812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President – Mike Gonnerman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Vice President – Roger Hansen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Treasurer – George Wittreich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Secretary / Alumni Column – John Rogers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Dartmouth College Fund Head Agent – Don Bradley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Planned Giving  (Bartlett Tower Society) – Hank Amon/Bill Webster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Scholarship Fund – Hank Amon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Alumni Council – Roger Hansen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Webmaster – Stu Keiller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Newsletter Editor – Dick Harris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Mini reunions -- Joel Sternman, Bob Murphy, Bill Brown, Dave Beattie, Stu Keiller, George Wittreich, Jim Griffiths, Mike Gonnerman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Projects: Mt. Moosilauke – Stu Keiller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Monthly breakfast meetings – Bob Murphy, Hank Amon, Joel Sternman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Nominating Committee – Jim Griffiths</a:t>
            </a:r>
          </a:p>
        </p:txBody>
      </p:sp>
    </p:spTree>
    <p:extLst>
      <p:ext uri="{BB962C8B-B14F-4D97-AF65-F5344CB8AC3E}">
        <p14:creationId xmlns:p14="http://schemas.microsoft.com/office/powerpoint/2010/main" val="3930532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1"/>
            <a:ext cx="6092825" cy="9144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Statistics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001399-8F99-4DFE-9AA5-218530C5D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81322"/>
              </p:ext>
            </p:extLst>
          </p:nvPr>
        </p:nvGraphicFramePr>
        <p:xfrm>
          <a:off x="2385646" y="1933348"/>
          <a:ext cx="5943600" cy="460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1393">
                  <a:extLst>
                    <a:ext uri="{9D8B030D-6E8A-4147-A177-3AD203B41FA5}">
                      <a16:colId xmlns:a16="http://schemas.microsoft.com/office/drawing/2014/main" val="4282237661"/>
                    </a:ext>
                  </a:extLst>
                </a:gridCol>
                <a:gridCol w="902207">
                  <a:extLst>
                    <a:ext uri="{9D8B030D-6E8A-4147-A177-3AD203B41FA5}">
                      <a16:colId xmlns:a16="http://schemas.microsoft.com/office/drawing/2014/main" val="3743852713"/>
                    </a:ext>
                  </a:extLst>
                </a:gridCol>
              </a:tblGrid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Class Year: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76061727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in Original Class: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73987282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Alive as of April 26, 2019: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6085090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Not Interested: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37395681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 Lost or "No Good Mail Address":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92999467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"Incapacitated":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6884269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Class Base: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91940788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 of Surviving Spouses on record: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81705807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Dues Base #: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15966277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DCF Base #: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986023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Class Mail Addressability: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90.24%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19423119"/>
                  </a:ext>
                </a:extLst>
              </a:tr>
              <a:tr h="38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Class Email Addressability: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70.42%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425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53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342900"/>
            <a:ext cx="6397625" cy="1173162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Memorium</a:t>
            </a:r>
            <a:r>
              <a:rPr lang="en-US" dirty="0"/>
              <a:t> –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76400"/>
            <a:ext cx="5486400" cy="3810000"/>
          </a:xfrm>
        </p:spPr>
        <p:txBody>
          <a:bodyPr>
            <a:noAutofit/>
          </a:bodyPr>
          <a:lstStyle/>
          <a:p>
            <a:r>
              <a:rPr lang="en-US" sz="2400" dirty="0"/>
              <a:t>Robert Gene Busch</a:t>
            </a:r>
          </a:p>
          <a:p>
            <a:r>
              <a:rPr lang="en-US" sz="2400" dirty="0"/>
              <a:t>Stephen Frederick Hope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Jeffrey Clayton North</a:t>
            </a:r>
          </a:p>
          <a:p>
            <a:r>
              <a:rPr lang="en-US" sz="2400" dirty="0"/>
              <a:t>George M. Poland, II </a:t>
            </a:r>
          </a:p>
          <a:p>
            <a:r>
              <a:rPr lang="en-US" sz="2400" dirty="0"/>
              <a:t>Robert </a:t>
            </a:r>
            <a:r>
              <a:rPr lang="en-US" sz="2400" dirty="0" err="1"/>
              <a:t>Savin</a:t>
            </a:r>
            <a:r>
              <a:rPr lang="en-US" sz="2400" dirty="0"/>
              <a:t> </a:t>
            </a:r>
            <a:r>
              <a:rPr lang="en-US" sz="2400" dirty="0" err="1"/>
              <a:t>Shertz</a:t>
            </a:r>
            <a:endParaRPr lang="en-US" sz="2400" dirty="0"/>
          </a:p>
          <a:p>
            <a:r>
              <a:rPr lang="en-US" sz="2400" dirty="0"/>
              <a:t>Edward “Ted” Peary Stafford, Jr.</a:t>
            </a:r>
          </a:p>
          <a:p>
            <a:r>
              <a:rPr lang="en-US" sz="2400" dirty="0"/>
              <a:t>William Weber Stanton, Jr.</a:t>
            </a:r>
          </a:p>
          <a:p>
            <a:r>
              <a:rPr lang="en-US" sz="2400" dirty="0"/>
              <a:t>Brian Forrest Walsh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9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92825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FY 2019 Review --</a:t>
            </a:r>
            <a:br>
              <a:rPr lang="en-US" dirty="0"/>
            </a:br>
            <a:r>
              <a:rPr lang="en-US" dirty="0"/>
              <a:t>Accomplishments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923" y="1982957"/>
            <a:ext cx="8305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Communications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Calls held in July, November, February and May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Quarterly Class Activity Reports prepared for each call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Class Annual Report issued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6 Class Notes columns published  in DAM , with 112 mentions of 70 different Classmates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Class www site updated regularly with quarterly activity reports, annual report, photo galleries, info about reunions, links to obituaries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All classmates invited to all conference calls and meetings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Class leadership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Jim Frank named to Board of Trustees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Hank Amon named to Alum Council, for planned giving officers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Roger Hansen on Alum Council for Class of 1965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Jim Griffiths heading nom comm -- to identify officers for next 5 years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52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92825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FY 2019 Review --</a:t>
            </a:r>
            <a:br>
              <a:rPr lang="en-US" dirty="0"/>
            </a:br>
            <a:r>
              <a:rPr lang="en-US" dirty="0"/>
              <a:t>Accomplishments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700" y="22098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Reunions and meetings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4-day October Homecoming mini at Moosilauke Ravine Lodge, Hanover, Pierce’s, Griffiths’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Micro mini reunions (breakfasts) in Hanover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Micro mini reunions (breakfasts) in Venice FL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First micro mini reunion (lunch, co-ed) in Snook Haven FL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First micro minis (lunches) in Lake George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First micro minis (lunches) in NYC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Micro mini at spring training game in FL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Class meeting at Pierce’s in Etna in October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Included Class of 1964 in the fall mini and Hanover breakfasts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Planning meeting  at Webster’s in July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71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92825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FY 2019 Review --</a:t>
            </a:r>
            <a:br>
              <a:rPr lang="en-US" dirty="0"/>
            </a:br>
            <a:r>
              <a:rPr lang="en-US" dirty="0"/>
              <a:t>Accomplishments (</a:t>
            </a:r>
            <a:r>
              <a:rPr lang="en-US" dirty="0" err="1"/>
              <a:t>ctd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800" y="21336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Financial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Cash balance exceeded $70k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Supported seven programs: first-year trips; Native American; Baker Library; athletic trips; 1965 Bunkhouse winter trips. Bryan Walsh memorial, College 250</a:t>
            </a:r>
            <a:r>
              <a:rPr lang="en-US" sz="2000" baseline="30000" dirty="0"/>
              <a:t>th</a:t>
            </a:r>
            <a:r>
              <a:rPr lang="en-US" sz="2000" dirty="0"/>
              <a:t> Anniversary Book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DCF –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$396k raised in D Fund program, better than goal of $350k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209 cash and pledge donors, vs target of 269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Generated modest cash by selling </a:t>
            </a:r>
            <a:r>
              <a:rPr lang="en-US" sz="2000" i="1" u="sng" dirty="0"/>
              <a:t>Passion for Snow-DVD </a:t>
            </a:r>
            <a:r>
              <a:rPr lang="en-US" sz="2000" dirty="0"/>
              <a:t>and </a:t>
            </a:r>
            <a:r>
              <a:rPr lang="en-US" sz="2000" i="1" u="sng" dirty="0"/>
              <a:t>Passion for Skiing -- Book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Making progress on BTS target for 2020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33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92825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FY 2019 Review --</a:t>
            </a:r>
            <a:br>
              <a:rPr lang="en-US" dirty="0"/>
            </a:br>
            <a:r>
              <a:rPr lang="en-US" dirty="0"/>
              <a:t>Accomplishments (</a:t>
            </a:r>
            <a:r>
              <a:rPr lang="en-US" dirty="0" err="1"/>
              <a:t>ctd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Projects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Stu Keiller and MG working to define project for 55</a:t>
            </a:r>
            <a:r>
              <a:rPr lang="en-US" sz="2000" baseline="30000" dirty="0"/>
              <a:t>th</a:t>
            </a:r>
            <a:r>
              <a:rPr lang="en-US" sz="2000" dirty="0"/>
              <a:t> reunion</a:t>
            </a:r>
          </a:p>
          <a:p>
            <a:pPr lvl="1"/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Continued Land’s End logo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Significant volunteering in the Upper Valley -- 5 College Book sale, Winter Carnival snow sculpture, information booth, town gov’t, Hanover Pond Party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All reports filed on time – tax returns, CAR, College financial report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567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342900"/>
            <a:ext cx="63214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FY 2019 Review -- </a:t>
            </a:r>
            <a:br>
              <a:rPr lang="en-US" dirty="0"/>
            </a:br>
            <a:r>
              <a:rPr lang="en-US" dirty="0"/>
              <a:t>Calendar of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FY 2019</a:t>
            </a:r>
          </a:p>
          <a:p>
            <a:r>
              <a:rPr lang="en-US" sz="1400" dirty="0"/>
              <a:t>July 17 			Planning meeting and conference call</a:t>
            </a:r>
          </a:p>
          <a:p>
            <a:r>
              <a:rPr lang="en-US" sz="1400" dirty="0"/>
              <a:t>August 7		Lake George micro mini</a:t>
            </a:r>
          </a:p>
          <a:p>
            <a:r>
              <a:rPr lang="en-US" sz="1400" dirty="0"/>
              <a:t>September 21 - 22		COW</a:t>
            </a:r>
          </a:p>
          <a:p>
            <a:r>
              <a:rPr lang="en-US" sz="1400" dirty="0"/>
              <a:t>October 11-14		Hanover Fall mini and Class meeting</a:t>
            </a:r>
          </a:p>
          <a:p>
            <a:r>
              <a:rPr lang="en-US" sz="1400" dirty="0"/>
              <a:t>November 15 - 17		Alumni Council</a:t>
            </a:r>
          </a:p>
          <a:p>
            <a:r>
              <a:rPr lang="en-US" sz="1400" dirty="0"/>
              <a:t>November 20		Class activity report / conference call</a:t>
            </a:r>
          </a:p>
          <a:p>
            <a:r>
              <a:rPr lang="en-US" sz="1400" dirty="0"/>
              <a:t>February 20		Class activity report / conference call</a:t>
            </a:r>
          </a:p>
          <a:p>
            <a:r>
              <a:rPr lang="en-US" sz="1400" dirty="0"/>
              <a:t>March 15 		Spring training game – Tigers/Rays – Port Charlotte FL</a:t>
            </a:r>
          </a:p>
          <a:p>
            <a:r>
              <a:rPr lang="en-US" sz="1400" dirty="0"/>
              <a:t>May 16 		Class activity report / conference call</a:t>
            </a:r>
          </a:p>
          <a:p>
            <a:r>
              <a:rPr lang="en-US" sz="1400" dirty="0"/>
              <a:t>May 16-18 		Alumni Council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LOCAL MEETINGS		</a:t>
            </a:r>
            <a:r>
              <a:rPr lang="en-US" sz="1400" dirty="0"/>
              <a:t>Hanover, NYC, Lake George, Venice FL, Snook Haven FL</a:t>
            </a:r>
          </a:p>
          <a:p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HANOVER VOLUNTEERING</a:t>
            </a:r>
            <a:r>
              <a:rPr lang="en-US" sz="1400" dirty="0"/>
              <a:t>	Information booth on the Green, Winter Carnival Statue; Hanover Pond 			Party, 5 College Book Sale, Hanover D Club, Hanover </a:t>
            </a:r>
            <a:r>
              <a:rPr lang="en-US" sz="1400" dirty="0" err="1"/>
              <a:t>FinComm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01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Planning meeting at</a:t>
            </a:r>
            <a:br>
              <a:rPr lang="en-US" dirty="0"/>
            </a:br>
            <a:r>
              <a:rPr lang="en-US" dirty="0"/>
              <a:t>Bill Webster’s – July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Wittreich, Amon, Orr, Webster, Griffiths, Gonnerman, Boe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C:\Users\Michael\AppData\Local\Microsoft\Windows\INetCache\Content.Outlook\N6C6GI4E\IMG_60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3434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08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42900"/>
            <a:ext cx="6169025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First Lake George luncheon – August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Chuck Cumming, Walter Harrison, Rick Leach, Bob Murphy, Jim Griffiths, Mike Woodbury, MG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7423-B840-4A3D-A24F-51793F400FC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C:\Users\Michael\AppData\Local\Microsoft\Windows\INetCache\Content.Outlook\N6C6GI4E\IMG_17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41500"/>
            <a:ext cx="4343400" cy="295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01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1028</Words>
  <Application>Microsoft Office PowerPoint</Application>
  <PresentationFormat>On-screen Show (4:3)</PresentationFormat>
  <Paragraphs>220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DARTMOUTH CLASS OF 1965</vt:lpstr>
      <vt:lpstr> Index </vt:lpstr>
      <vt:lpstr> FY 2019 Review -- Accomplishments </vt:lpstr>
      <vt:lpstr> FY 2019 Review -- Accomplishments </vt:lpstr>
      <vt:lpstr> FY 2019 Review -- Accomplishments (ctd) </vt:lpstr>
      <vt:lpstr> FY 2019 Review -- Accomplishments (ctd) </vt:lpstr>
      <vt:lpstr>FY 2019 Review --  Calendar of Events</vt:lpstr>
      <vt:lpstr>Planning meeting at Bill Webster’s – July 2018</vt:lpstr>
      <vt:lpstr>First Lake George luncheon – August 2018</vt:lpstr>
      <vt:lpstr>COW – September 2018</vt:lpstr>
      <vt:lpstr>Fall  Mini – October 2018</vt:lpstr>
      <vt:lpstr>Hanover Breakfast November 2018</vt:lpstr>
      <vt:lpstr>NYC Luncheon  December 2018</vt:lpstr>
      <vt:lpstr>Winter Carnival Snow Statues February 2019</vt:lpstr>
      <vt:lpstr>Winter Carnival Pond Party February 2019</vt:lpstr>
      <vt:lpstr>Florida Breakfast March 2019</vt:lpstr>
      <vt:lpstr>Florida Luncheon March 2019</vt:lpstr>
      <vt:lpstr>Florida Spring Training Game March 2019</vt:lpstr>
      <vt:lpstr>Five College Book Sale April 2019</vt:lpstr>
      <vt:lpstr>NYC Luncheon  June 2019</vt:lpstr>
      <vt:lpstr>Financial -- Cash Balance ($ Thousands)</vt:lpstr>
      <vt:lpstr>Financial -- Cash Flow ($ Thousands)</vt:lpstr>
      <vt:lpstr>Bartlett Tower Society </vt:lpstr>
      <vt:lpstr> FY 2018 Challenges for 2020 </vt:lpstr>
      <vt:lpstr> Officers </vt:lpstr>
      <vt:lpstr> Statistics  </vt:lpstr>
      <vt:lpstr>In Memorium – 2018-2019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michael@gonnerman.com</dc:creator>
  <cp:lastModifiedBy>Michael Gonnerman</cp:lastModifiedBy>
  <cp:revision>276</cp:revision>
  <cp:lastPrinted>2018-06-12T17:34:01Z</cp:lastPrinted>
  <dcterms:created xsi:type="dcterms:W3CDTF">2017-09-22T18:54:31Z</dcterms:created>
  <dcterms:modified xsi:type="dcterms:W3CDTF">2019-07-17T18:53:55Z</dcterms:modified>
</cp:coreProperties>
</file>